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4"/>
    <p:sldMasterId id="2147483660" r:id="rId5"/>
    <p:sldMasterId id="2147483713" r:id="rId6"/>
    <p:sldMasterId id="2147483684" r:id="rId7"/>
    <p:sldMasterId id="2147483700" r:id="rId8"/>
    <p:sldMasterId id="2147483715" r:id="rId9"/>
    <p:sldMasterId id="2147483707" r:id="rId10"/>
    <p:sldMasterId id="2147483709" r:id="rId11"/>
    <p:sldMasterId id="2147483705" r:id="rId12"/>
    <p:sldMasterId id="2147483717" r:id="rId13"/>
    <p:sldMasterId id="2147483720" r:id="rId14"/>
  </p:sldMasterIdLst>
  <p:notesMasterIdLst>
    <p:notesMasterId r:id="rId46"/>
  </p:notesMasterIdLst>
  <p:sldIdLst>
    <p:sldId id="292" r:id="rId15"/>
    <p:sldId id="328" r:id="rId16"/>
    <p:sldId id="332" r:id="rId17"/>
    <p:sldId id="280" r:id="rId18"/>
    <p:sldId id="325" r:id="rId19"/>
    <p:sldId id="273" r:id="rId20"/>
    <p:sldId id="283" r:id="rId21"/>
    <p:sldId id="296" r:id="rId22"/>
    <p:sldId id="298" r:id="rId23"/>
    <p:sldId id="270" r:id="rId24"/>
    <p:sldId id="299" r:id="rId25"/>
    <p:sldId id="300" r:id="rId26"/>
    <p:sldId id="302" r:id="rId27"/>
    <p:sldId id="304" r:id="rId28"/>
    <p:sldId id="305" r:id="rId29"/>
    <p:sldId id="297" r:id="rId30"/>
    <p:sldId id="329" r:id="rId31"/>
    <p:sldId id="311" r:id="rId32"/>
    <p:sldId id="321" r:id="rId33"/>
    <p:sldId id="314" r:id="rId34"/>
    <p:sldId id="315" r:id="rId35"/>
    <p:sldId id="324" r:id="rId36"/>
    <p:sldId id="326" r:id="rId37"/>
    <p:sldId id="313" r:id="rId38"/>
    <p:sldId id="316" r:id="rId39"/>
    <p:sldId id="317" r:id="rId40"/>
    <p:sldId id="322" r:id="rId41"/>
    <p:sldId id="323" r:id="rId42"/>
    <p:sldId id="319" r:id="rId43"/>
    <p:sldId id="320" r:id="rId44"/>
    <p:sldId id="330" r:id="rId45"/>
  </p:sldIdLst>
  <p:sldSz cx="9144000" cy="5143500" type="screen16x9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0B6"/>
    <a:srgbClr val="539427"/>
    <a:srgbClr val="D98D14"/>
    <a:srgbClr val="506FA9"/>
    <a:srgbClr val="227370"/>
    <a:srgbClr val="246679"/>
    <a:srgbClr val="961F85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llanmörkt format 1 - Dekorfär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llanmörkt format 1 - Dekorfär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llanmörkt format 3 - Dekorfär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7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302" y="-354"/>
      </p:cViewPr>
      <p:guideLst>
        <p:guide orient="horz" pos="4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584BE-C4C3-EB4E-A922-274DD8800909}" type="datetimeFigureOut">
              <a:rPr lang="sv-SE" smtClean="0"/>
              <a:pPr/>
              <a:t>2011-10-25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75BE4-14E8-524F-9E2F-4FF623A5ED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590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HDR cannot be put on paper or shown on screen.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HDR best for post processing!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Computer renderings can be done in HDR.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A digital camera cannot record in HDR, HDR capture can still be done with some tricks.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75BE4-14E8-524F-9E2F-4FF623A5ED15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7955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Difference between the brightest and darkest part in an image.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More contrast, More use of the DR.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Increase contrast, Deeper black, brighter highlights.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More contrast, More ”punch”.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Aspire to use the full spectrum.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75BE4-14E8-524F-9E2F-4FF623A5ED15}" type="slidenum">
              <a:rPr lang="sv-SE" smtClean="0"/>
              <a:pPr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2428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Colorfulness, color ”purity” or color contrast.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Fully desaturated = grayscale.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75BE4-14E8-524F-9E2F-4FF623A5ED15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399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7200" y="459000"/>
            <a:ext cx="5334000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spcAft>
                <a:spcPts val="0"/>
              </a:spcAft>
              <a:defRPr sz="40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57200" y="1561519"/>
            <a:ext cx="3886200" cy="1215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 smtClean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457200" y="459000"/>
            <a:ext cx="7772400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457200" y="1247099"/>
            <a:ext cx="3886200" cy="1215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457200" y="459000"/>
            <a:ext cx="7772400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457200" y="1247099"/>
            <a:ext cx="3886200" cy="1215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7200" y="459000"/>
            <a:ext cx="5334000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spcAft>
                <a:spcPts val="0"/>
              </a:spcAft>
              <a:defRPr sz="4000">
                <a:solidFill>
                  <a:srgbClr val="000000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57200" y="1561519"/>
            <a:ext cx="3886200" cy="1215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457200" y="459000"/>
            <a:ext cx="7772400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3869267" y="1247099"/>
            <a:ext cx="3886200" cy="1215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3962538" y="459000"/>
            <a:ext cx="4571878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3962538" y="1561519"/>
            <a:ext cx="3886200" cy="1215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457200" y="459000"/>
            <a:ext cx="7772400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457200" y="1247099"/>
            <a:ext cx="3886200" cy="1215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457200" y="459000"/>
            <a:ext cx="7772400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457200" y="1247099"/>
            <a:ext cx="3886200" cy="1215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457200" y="459000"/>
            <a:ext cx="7772400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457200" y="1247099"/>
            <a:ext cx="3886200" cy="1215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457200" y="459000"/>
            <a:ext cx="7772400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3869267" y="1247099"/>
            <a:ext cx="3886200" cy="1215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457200" y="459000"/>
            <a:ext cx="7772400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457200" y="1247099"/>
            <a:ext cx="3886200" cy="1215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Its-eas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358" y="0"/>
            <a:ext cx="4846643" cy="5143500"/>
          </a:xfrm>
          <a:prstGeom prst="rect">
            <a:avLst/>
          </a:prstGeom>
        </p:spPr>
      </p:pic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0" y="4767262"/>
            <a:ext cx="9144000" cy="376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302" y="4877300"/>
            <a:ext cx="802596" cy="162000"/>
          </a:xfrm>
          <a:prstGeom prst="rect">
            <a:avLst/>
          </a:prstGeom>
          <a:noFill/>
        </p:spPr>
      </p:pic>
      <p:pic>
        <p:nvPicPr>
          <p:cNvPr id="8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2622" y="4852129"/>
            <a:ext cx="1073509" cy="19244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pic>
        <p:nvPicPr>
          <p:cNvPr id="7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8468" y="4885766"/>
            <a:ext cx="802596" cy="162000"/>
          </a:xfrm>
          <a:prstGeom prst="rect">
            <a:avLst/>
          </a:prstGeom>
          <a:noFill/>
        </p:spPr>
      </p:pic>
      <p:pic>
        <p:nvPicPr>
          <p:cNvPr id="9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100" y="4860595"/>
            <a:ext cx="1073509" cy="192446"/>
          </a:xfrm>
          <a:prstGeom prst="rect">
            <a:avLst/>
          </a:prstGeom>
          <a:noFill/>
        </p:spPr>
      </p:pic>
      <p:sp>
        <p:nvSpPr>
          <p:cNvPr id="8" name="Rektangel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302" y="4877300"/>
            <a:ext cx="802596" cy="162000"/>
          </a:xfrm>
          <a:prstGeom prst="rect">
            <a:avLst/>
          </a:prstGeom>
          <a:noFill/>
        </p:spPr>
      </p:pic>
      <p:pic>
        <p:nvPicPr>
          <p:cNvPr id="11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2622" y="4852129"/>
            <a:ext cx="1073509" cy="19244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pic>
        <p:nvPicPr>
          <p:cNvPr id="7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8468" y="4885766"/>
            <a:ext cx="802596" cy="162000"/>
          </a:xfrm>
          <a:prstGeom prst="rect">
            <a:avLst/>
          </a:prstGeom>
          <a:noFill/>
        </p:spPr>
      </p:pic>
      <p:pic>
        <p:nvPicPr>
          <p:cNvPr id="9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100" y="4860595"/>
            <a:ext cx="1073509" cy="192446"/>
          </a:xfrm>
          <a:prstGeom prst="rect">
            <a:avLst/>
          </a:prstGeom>
          <a:noFill/>
        </p:spPr>
      </p:pic>
      <p:sp>
        <p:nvSpPr>
          <p:cNvPr id="12" name="Rektangel 11"/>
          <p:cNvSpPr/>
          <p:nvPr/>
        </p:nvSpPr>
        <p:spPr>
          <a:xfrm>
            <a:off x="0" y="4767262"/>
            <a:ext cx="9144000" cy="376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302" y="4877300"/>
            <a:ext cx="802596" cy="162000"/>
          </a:xfrm>
          <a:prstGeom prst="rect">
            <a:avLst/>
          </a:prstGeom>
          <a:noFill/>
        </p:spPr>
      </p:pic>
      <p:pic>
        <p:nvPicPr>
          <p:cNvPr id="14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2622" y="4852129"/>
            <a:ext cx="1073509" cy="19244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Matild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pic>
        <p:nvPicPr>
          <p:cNvPr id="16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302" y="4877300"/>
            <a:ext cx="802596" cy="162000"/>
          </a:xfrm>
          <a:prstGeom prst="rect">
            <a:avLst/>
          </a:prstGeom>
          <a:noFill/>
        </p:spPr>
      </p:pic>
      <p:pic>
        <p:nvPicPr>
          <p:cNvPr id="17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2622" y="4852129"/>
            <a:ext cx="1073509" cy="19244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pic>
        <p:nvPicPr>
          <p:cNvPr id="7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8468" y="4885766"/>
            <a:ext cx="802596" cy="162000"/>
          </a:xfrm>
          <a:prstGeom prst="rect">
            <a:avLst/>
          </a:prstGeom>
          <a:noFill/>
        </p:spPr>
      </p:pic>
      <p:pic>
        <p:nvPicPr>
          <p:cNvPr id="9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100" y="4860595"/>
            <a:ext cx="1073509" cy="192446"/>
          </a:xfrm>
          <a:prstGeom prst="rect">
            <a:avLst/>
          </a:prstGeom>
          <a:noFill/>
        </p:spPr>
      </p:pic>
      <p:sp>
        <p:nvSpPr>
          <p:cNvPr id="8" name="Rektangel 7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302" y="4877300"/>
            <a:ext cx="802596" cy="162000"/>
          </a:xfrm>
          <a:prstGeom prst="rect">
            <a:avLst/>
          </a:prstGeom>
          <a:noFill/>
        </p:spPr>
      </p:pic>
      <p:pic>
        <p:nvPicPr>
          <p:cNvPr id="11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2622" y="4852129"/>
            <a:ext cx="1073509" cy="192446"/>
          </a:xfrm>
          <a:prstGeom prst="rect">
            <a:avLst/>
          </a:prstGeom>
          <a:noFill/>
        </p:spPr>
      </p:pic>
      <p:pic>
        <p:nvPicPr>
          <p:cNvPr id="13" name="Bildobjekt 12" descr="Hand-left.png"/>
          <p:cNvPicPr>
            <a:picLocks noChangeAspect="1"/>
          </p:cNvPicPr>
          <p:nvPr/>
        </p:nvPicPr>
        <p:blipFill>
          <a:blip r:embed="rId5"/>
          <a:srcRect l="20374"/>
          <a:stretch>
            <a:fillRect/>
          </a:stretch>
        </p:blipFill>
        <p:spPr>
          <a:xfrm>
            <a:off x="348" y="1866822"/>
            <a:ext cx="7280984" cy="31332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Marie.png"/>
          <p:cNvPicPr>
            <a:picLocks noChangeAspect="1"/>
          </p:cNvPicPr>
          <p:nvPr/>
        </p:nvPicPr>
        <p:blipFill>
          <a:blip r:embed="rId3"/>
          <a:srcRect l="12303" r="35925"/>
          <a:stretch>
            <a:fillRect/>
          </a:stretch>
        </p:blipFill>
        <p:spPr>
          <a:xfrm>
            <a:off x="21770" y="157163"/>
            <a:ext cx="4260685" cy="4629150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0" y="4767262"/>
            <a:ext cx="9144000" cy="376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302" y="4877300"/>
            <a:ext cx="802596" cy="162000"/>
          </a:xfrm>
          <a:prstGeom prst="rect">
            <a:avLst/>
          </a:prstGeom>
          <a:noFill/>
        </p:spPr>
      </p:pic>
      <p:pic>
        <p:nvPicPr>
          <p:cNvPr id="10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2622" y="4852129"/>
            <a:ext cx="1073509" cy="19244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Br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131" y="1217615"/>
            <a:ext cx="4445000" cy="3600450"/>
          </a:xfrm>
          <a:prstGeom prst="rect">
            <a:avLst/>
          </a:prstGeom>
        </p:spPr>
      </p:pic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pic>
        <p:nvPicPr>
          <p:cNvPr id="7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8468" y="4885766"/>
            <a:ext cx="802596" cy="162000"/>
          </a:xfrm>
          <a:prstGeom prst="rect">
            <a:avLst/>
          </a:prstGeom>
          <a:noFill/>
        </p:spPr>
      </p:pic>
      <p:pic>
        <p:nvPicPr>
          <p:cNvPr id="9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100" y="4860595"/>
            <a:ext cx="1073509" cy="192446"/>
          </a:xfrm>
          <a:prstGeom prst="rect">
            <a:avLst/>
          </a:prstGeom>
          <a:noFill/>
        </p:spPr>
      </p:pic>
      <p:sp>
        <p:nvSpPr>
          <p:cNvPr id="8" name="Rektangel 7"/>
          <p:cNvSpPr/>
          <p:nvPr/>
        </p:nvSpPr>
        <p:spPr>
          <a:xfrm>
            <a:off x="0" y="4767262"/>
            <a:ext cx="9144000" cy="376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302" y="4877300"/>
            <a:ext cx="802596" cy="162000"/>
          </a:xfrm>
          <a:prstGeom prst="rect">
            <a:avLst/>
          </a:prstGeom>
          <a:noFill/>
        </p:spPr>
      </p:pic>
      <p:pic>
        <p:nvPicPr>
          <p:cNvPr id="11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2622" y="4852129"/>
            <a:ext cx="1073509" cy="19244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pic>
        <p:nvPicPr>
          <p:cNvPr id="7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8468" y="4885766"/>
            <a:ext cx="802596" cy="162000"/>
          </a:xfrm>
          <a:prstGeom prst="rect">
            <a:avLst/>
          </a:prstGeom>
          <a:noFill/>
        </p:spPr>
      </p:pic>
      <p:pic>
        <p:nvPicPr>
          <p:cNvPr id="9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100" y="4860595"/>
            <a:ext cx="1073509" cy="192446"/>
          </a:xfrm>
          <a:prstGeom prst="rect">
            <a:avLst/>
          </a:prstGeom>
          <a:noFill/>
        </p:spPr>
      </p:pic>
      <p:sp>
        <p:nvSpPr>
          <p:cNvPr id="8" name="Rektangel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302" y="4877300"/>
            <a:ext cx="802596" cy="162000"/>
          </a:xfrm>
          <a:prstGeom prst="rect">
            <a:avLst/>
          </a:prstGeom>
          <a:noFill/>
        </p:spPr>
      </p:pic>
      <p:pic>
        <p:nvPicPr>
          <p:cNvPr id="11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2622" y="4852129"/>
            <a:ext cx="1073509" cy="192446"/>
          </a:xfrm>
          <a:prstGeom prst="rect">
            <a:avLst/>
          </a:prstGeom>
          <a:noFill/>
        </p:spPr>
      </p:pic>
      <p:pic>
        <p:nvPicPr>
          <p:cNvPr id="12" name="Bildobjekt 11" descr="Pointing.png"/>
          <p:cNvPicPr>
            <a:picLocks noChangeAspect="1"/>
          </p:cNvPicPr>
          <p:nvPr/>
        </p:nvPicPr>
        <p:blipFill>
          <a:blip r:embed="rId5"/>
          <a:srcRect r="19843"/>
          <a:stretch>
            <a:fillRect/>
          </a:stretch>
        </p:blipFill>
        <p:spPr>
          <a:xfrm>
            <a:off x="4572000" y="1379983"/>
            <a:ext cx="4581116" cy="2215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Tracy.png"/>
          <p:cNvPicPr>
            <a:picLocks noChangeAspect="1"/>
          </p:cNvPicPr>
          <p:nvPr/>
        </p:nvPicPr>
        <p:blipFill>
          <a:blip r:embed="rId3"/>
          <a:srcRect t="8268" r="9744"/>
          <a:stretch>
            <a:fillRect/>
          </a:stretch>
        </p:blipFill>
        <p:spPr>
          <a:xfrm>
            <a:off x="4800601" y="167470"/>
            <a:ext cx="4126483" cy="4718296"/>
          </a:xfrm>
          <a:prstGeom prst="rect">
            <a:avLst/>
          </a:prstGeom>
        </p:spPr>
      </p:pic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pic>
        <p:nvPicPr>
          <p:cNvPr id="7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8468" y="4885766"/>
            <a:ext cx="802596" cy="162000"/>
          </a:xfrm>
          <a:prstGeom prst="rect">
            <a:avLst/>
          </a:prstGeom>
          <a:noFill/>
        </p:spPr>
      </p:pic>
      <p:pic>
        <p:nvPicPr>
          <p:cNvPr id="9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100" y="4860595"/>
            <a:ext cx="1073509" cy="192446"/>
          </a:xfrm>
          <a:prstGeom prst="rect">
            <a:avLst/>
          </a:prstGeom>
          <a:noFill/>
        </p:spPr>
      </p:pic>
      <p:sp>
        <p:nvSpPr>
          <p:cNvPr id="8" name="Rektangel 7"/>
          <p:cNvSpPr/>
          <p:nvPr/>
        </p:nvSpPr>
        <p:spPr>
          <a:xfrm>
            <a:off x="0" y="4767262"/>
            <a:ext cx="9144000" cy="376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302" y="4877300"/>
            <a:ext cx="802596" cy="162000"/>
          </a:xfrm>
          <a:prstGeom prst="rect">
            <a:avLst/>
          </a:prstGeom>
          <a:noFill/>
        </p:spPr>
      </p:pic>
      <p:pic>
        <p:nvPicPr>
          <p:cNvPr id="11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2622" y="4852129"/>
            <a:ext cx="1073509" cy="19244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Jimm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52415"/>
            <a:ext cx="4445000" cy="5000625"/>
          </a:xfrm>
          <a:prstGeom prst="rect">
            <a:avLst/>
          </a:prstGeom>
        </p:spPr>
      </p:pic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pic>
        <p:nvPicPr>
          <p:cNvPr id="7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8468" y="4885766"/>
            <a:ext cx="802596" cy="162000"/>
          </a:xfrm>
          <a:prstGeom prst="rect">
            <a:avLst/>
          </a:prstGeom>
          <a:noFill/>
        </p:spPr>
      </p:pic>
      <p:pic>
        <p:nvPicPr>
          <p:cNvPr id="9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100" y="4860595"/>
            <a:ext cx="1073509" cy="192446"/>
          </a:xfrm>
          <a:prstGeom prst="rect">
            <a:avLst/>
          </a:prstGeom>
          <a:noFill/>
        </p:spPr>
      </p:pic>
      <p:sp>
        <p:nvSpPr>
          <p:cNvPr id="8" name="Rektangel 7"/>
          <p:cNvSpPr/>
          <p:nvPr/>
        </p:nvSpPr>
        <p:spPr>
          <a:xfrm>
            <a:off x="0" y="4767262"/>
            <a:ext cx="9144000" cy="376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302" y="4877300"/>
            <a:ext cx="802596" cy="162000"/>
          </a:xfrm>
          <a:prstGeom prst="rect">
            <a:avLst/>
          </a:prstGeom>
          <a:noFill/>
        </p:spPr>
      </p:pic>
      <p:pic>
        <p:nvPicPr>
          <p:cNvPr id="11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2622" y="4852129"/>
            <a:ext cx="1073509" cy="19244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Alexandra.png"/>
          <p:cNvPicPr>
            <a:picLocks noChangeAspect="1"/>
          </p:cNvPicPr>
          <p:nvPr/>
        </p:nvPicPr>
        <p:blipFill>
          <a:blip r:embed="rId3"/>
          <a:srcRect t="6142" r="26929" b="15591"/>
          <a:stretch>
            <a:fillRect/>
          </a:stretch>
        </p:blipFill>
        <p:spPr>
          <a:xfrm>
            <a:off x="4995567" y="23085"/>
            <a:ext cx="4176114" cy="5032070"/>
          </a:xfrm>
          <a:prstGeom prst="rect">
            <a:avLst/>
          </a:prstGeom>
        </p:spPr>
      </p:pic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pic>
        <p:nvPicPr>
          <p:cNvPr id="7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8468" y="4885766"/>
            <a:ext cx="802596" cy="162000"/>
          </a:xfrm>
          <a:prstGeom prst="rect">
            <a:avLst/>
          </a:prstGeom>
          <a:noFill/>
        </p:spPr>
      </p:pic>
      <p:pic>
        <p:nvPicPr>
          <p:cNvPr id="9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100" y="4860595"/>
            <a:ext cx="1073509" cy="192446"/>
          </a:xfrm>
          <a:prstGeom prst="rect">
            <a:avLst/>
          </a:prstGeom>
          <a:noFill/>
        </p:spPr>
      </p:pic>
      <p:sp>
        <p:nvSpPr>
          <p:cNvPr id="8" name="Rektangel 7"/>
          <p:cNvSpPr/>
          <p:nvPr/>
        </p:nvSpPr>
        <p:spPr>
          <a:xfrm>
            <a:off x="0" y="4767262"/>
            <a:ext cx="9144000" cy="376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2" descr="C:\Documents and Settings\jonli\Desktop\pars\Configura Powerpoint Template 090130-filer\SIMPLIFY_wh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302" y="4877300"/>
            <a:ext cx="802596" cy="162000"/>
          </a:xfrm>
          <a:prstGeom prst="rect">
            <a:avLst/>
          </a:prstGeom>
          <a:noFill/>
        </p:spPr>
      </p:pic>
      <p:pic>
        <p:nvPicPr>
          <p:cNvPr id="11" name="Picture 2" descr="C:\Documents and Settings\jonli\Desktop\pars\CONFIGURA_Company_whi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2622" y="4852129"/>
            <a:ext cx="1073509" cy="19244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66725" y="1257115"/>
            <a:ext cx="8210550" cy="1102519"/>
          </a:xfrm>
        </p:spPr>
        <p:txBody>
          <a:bodyPr/>
          <a:lstStyle/>
          <a:p>
            <a:pPr algn="ctr"/>
            <a:r>
              <a:rPr lang="sv-SE" dirty="0" smtClean="0">
                <a:solidFill>
                  <a:schemeClr val="tx1"/>
                </a:solidFill>
              </a:rPr>
              <a:t>The Art of Image Creation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dirty="0" smtClean="0">
                <a:solidFill>
                  <a:schemeClr val="tx1"/>
                </a:solidFill>
              </a:rPr>
              <a:t>in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10" y="1985766"/>
            <a:ext cx="5508381" cy="2011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2287486"/>
            <a:ext cx="4063492" cy="228571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58880"/>
            <a:ext cx="7772400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spcAft>
                <a:spcPts val="0"/>
              </a:spcAft>
              <a:buNone/>
              <a:defRPr sz="40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>
                <a:solidFill>
                  <a:schemeClr val="tx1"/>
                </a:solidFill>
              </a:rPr>
              <a:t>Soft quality – Composition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>
                <a:solidFill>
                  <a:schemeClr val="tx1"/>
                </a:solidFill>
              </a:rPr>
              <a:t>Rule of thirds</a:t>
            </a:r>
            <a:r>
              <a:rPr lang="sv-SE" dirty="0" smtClean="0">
                <a:solidFill>
                  <a:schemeClr val="tx1"/>
                </a:solidFill>
              </a:rPr>
              <a:t/>
            </a:r>
            <a:br>
              <a:rPr lang="sv-SE" dirty="0" smtClean="0">
                <a:solidFill>
                  <a:schemeClr val="tx1"/>
                </a:solidFill>
              </a:rPr>
            </a:b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1341673"/>
            <a:ext cx="5419725" cy="853164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Place important picture elements along these lines or at their intersections.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Usually more pleasing.</a:t>
            </a:r>
          </a:p>
          <a:p>
            <a:endParaRPr lang="sv-S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Soft quality – Composition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>
                <a:solidFill>
                  <a:schemeClr val="tx1"/>
                </a:solidFill>
              </a:rPr>
              <a:t>Rule of thirds</a:t>
            </a:r>
            <a:r>
              <a:rPr lang="sv-SE" dirty="0" smtClean="0">
                <a:solidFill>
                  <a:schemeClr val="tx1"/>
                </a:solidFill>
              </a:rPr>
              <a:t/>
            </a:r>
            <a:br>
              <a:rPr lang="sv-SE" dirty="0" smtClean="0">
                <a:solidFill>
                  <a:schemeClr val="tx1"/>
                </a:solidFill>
              </a:rPr>
            </a:b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" y="1224230"/>
            <a:ext cx="3577308" cy="3545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2" y="1224229"/>
            <a:ext cx="3545681" cy="354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Soft quality – Composition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>
                <a:solidFill>
                  <a:schemeClr val="tx1"/>
                </a:solidFill>
              </a:rPr>
              <a:t>Rule of thirds</a:t>
            </a:r>
            <a:r>
              <a:rPr lang="sv-SE" dirty="0" smtClean="0">
                <a:solidFill>
                  <a:schemeClr val="tx1"/>
                </a:solidFill>
              </a:rPr>
              <a:t/>
            </a:r>
            <a:br>
              <a:rPr lang="sv-SE" dirty="0" smtClean="0">
                <a:solidFill>
                  <a:schemeClr val="tx1"/>
                </a:solidFill>
              </a:rPr>
            </a:b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" y="1354350"/>
            <a:ext cx="8990203" cy="3367825"/>
          </a:xfrm>
          <a:prstGeom prst="rect">
            <a:avLst/>
          </a:prstGeom>
        </p:spPr>
      </p:pic>
      <p:sp>
        <p:nvSpPr>
          <p:cNvPr id="4" name="Underrubrik 2"/>
          <p:cNvSpPr txBox="1">
            <a:spLocks/>
          </p:cNvSpPr>
          <p:nvPr/>
        </p:nvSpPr>
        <p:spPr>
          <a:xfrm>
            <a:off x="457201" y="4104599"/>
            <a:ext cx="4181475" cy="4602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Crop to achieve ”rule of thirds”.</a:t>
            </a:r>
            <a:endParaRPr lang="sv-SE" sz="1800" dirty="0"/>
          </a:p>
          <a:p>
            <a:pPr marL="342900" indent="-342900">
              <a:buFont typeface="Arial" pitchFamily="34" charset="0"/>
              <a:buChar char="•"/>
            </a:pPr>
            <a:endParaRPr lang="sv-SE" sz="2600" dirty="0"/>
          </a:p>
        </p:txBody>
      </p:sp>
    </p:spTree>
    <p:extLst>
      <p:ext uri="{BB962C8B-B14F-4D97-AF65-F5344CB8AC3E}">
        <p14:creationId xmlns:p14="http://schemas.microsoft.com/office/powerpoint/2010/main" val="40021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58880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Soft quality – Composition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>
                <a:solidFill>
                  <a:schemeClr val="tx1"/>
                </a:solidFill>
              </a:rPr>
              <a:t>Depth Of Field (DOF)</a:t>
            </a:r>
            <a:r>
              <a:rPr lang="sv-SE" dirty="0" smtClean="0">
                <a:solidFill>
                  <a:schemeClr val="tx1"/>
                </a:solidFill>
              </a:rPr>
              <a:t/>
            </a:r>
            <a:br>
              <a:rPr lang="sv-SE" dirty="0" smtClean="0">
                <a:solidFill>
                  <a:schemeClr val="tx1"/>
                </a:solidFill>
              </a:rPr>
            </a:b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Underrubrik 2"/>
          <p:cNvSpPr txBox="1">
            <a:spLocks/>
          </p:cNvSpPr>
          <p:nvPr/>
        </p:nvSpPr>
        <p:spPr>
          <a:xfrm>
            <a:off x="390524" y="2009775"/>
            <a:ext cx="4229101" cy="1816894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Technical (side)effect due to light physics and optical design.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Controlled by aperture and scale.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Can be achieved in renderers.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Can (partly) be ”faked” in post-processing if depth information is availible.</a:t>
            </a:r>
          </a:p>
          <a:p>
            <a:pPr marL="342900" indent="-342900">
              <a:buFont typeface="Arial" pitchFamily="34" charset="0"/>
              <a:buChar char="•"/>
            </a:pPr>
            <a:endParaRPr lang="sv-SE" sz="1800" dirty="0"/>
          </a:p>
          <a:p>
            <a:pPr marL="342900" indent="-342900">
              <a:buFont typeface="Arial" pitchFamily="34" charset="0"/>
              <a:buChar char="•"/>
            </a:pPr>
            <a:endParaRPr lang="sv-SE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5" y="1294561"/>
            <a:ext cx="4267199" cy="307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2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52" y="-323850"/>
            <a:ext cx="3750448" cy="5099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58880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Soft quality – Composition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>
                <a:solidFill>
                  <a:schemeClr val="tx1"/>
                </a:solidFill>
              </a:rPr>
              <a:t>Depth Of Field (DOF)</a:t>
            </a:r>
            <a:r>
              <a:rPr lang="sv-SE" dirty="0" smtClean="0">
                <a:solidFill>
                  <a:schemeClr val="tx1"/>
                </a:solidFill>
              </a:rPr>
              <a:t/>
            </a:r>
            <a:br>
              <a:rPr lang="sv-SE" dirty="0" smtClean="0">
                <a:solidFill>
                  <a:schemeClr val="tx1"/>
                </a:solidFill>
              </a:rPr>
            </a:b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6800851" y="140326"/>
            <a:ext cx="2520741" cy="564356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sv-SE" sz="1800" dirty="0" smtClean="0"/>
              <a:t>Eye in focus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sz="1800" dirty="0" smtClean="0"/>
              <a:t>Eye at intersection of first thirds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1664">
            <a:off x="6660241" y="723867"/>
            <a:ext cx="1416532" cy="865503"/>
          </a:xfrm>
          <a:prstGeom prst="rect">
            <a:avLst/>
          </a:prstGeom>
        </p:spPr>
      </p:pic>
      <p:sp>
        <p:nvSpPr>
          <p:cNvPr id="7" name="Underrubrik 2"/>
          <p:cNvSpPr txBox="1">
            <a:spLocks/>
          </p:cNvSpPr>
          <p:nvPr/>
        </p:nvSpPr>
        <p:spPr>
          <a:xfrm>
            <a:off x="504825" y="1625718"/>
            <a:ext cx="4826000" cy="11889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Use for subject isolation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Draw attention to the subject.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”Calm down” busy backgrounds.</a:t>
            </a:r>
          </a:p>
          <a:p>
            <a:endParaRPr lang="sv-SE" sz="1800" dirty="0" smtClean="0"/>
          </a:p>
        </p:txBody>
      </p:sp>
    </p:spTree>
    <p:extLst>
      <p:ext uri="{BB962C8B-B14F-4D97-AF65-F5344CB8AC3E}">
        <p14:creationId xmlns:p14="http://schemas.microsoft.com/office/powerpoint/2010/main" val="338608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77" b="13080"/>
          <a:stretch/>
        </p:blipFill>
        <p:spPr>
          <a:xfrm>
            <a:off x="0" y="-2448000"/>
            <a:ext cx="9144000" cy="7223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58880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Soft quality – Composition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>
                <a:solidFill>
                  <a:schemeClr val="tx1"/>
                </a:solidFill>
              </a:rPr>
              <a:t>Depth Of Field (DOF)</a:t>
            </a:r>
            <a:r>
              <a:rPr lang="sv-SE" dirty="0" smtClean="0">
                <a:solidFill>
                  <a:schemeClr val="tx1"/>
                </a:solidFill>
              </a:rPr>
              <a:t/>
            </a:r>
            <a:br>
              <a:rPr lang="sv-SE" dirty="0" smtClean="0">
                <a:solidFill>
                  <a:schemeClr val="tx1"/>
                </a:solidFill>
              </a:rPr>
            </a:br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8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Soft quality – Compostion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dirty="0" smtClean="0">
                <a:solidFill>
                  <a:schemeClr val="tx1"/>
                </a:solidFill>
              </a:rPr>
              <a:t/>
            </a:r>
            <a:br>
              <a:rPr lang="sv-SE" dirty="0" smtClean="0">
                <a:solidFill>
                  <a:schemeClr val="tx1"/>
                </a:solidFill>
              </a:rPr>
            </a:b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47099"/>
            <a:ext cx="7315200" cy="1215766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Compositional rules serves as guidelines only!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Scene dependent.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Rules can be bent or broken.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”Master the rules and you can break them”.</a:t>
            </a:r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813435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Technical quality – Natural Light rendering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93" y="2255042"/>
            <a:ext cx="3251941" cy="2438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34" y="2255042"/>
            <a:ext cx="3251941" cy="2438956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76225" y="1646293"/>
            <a:ext cx="2316268" cy="2735207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Normal render</a:t>
            </a:r>
            <a:endParaRPr lang="sv-SE" dirty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Ambient</a:t>
            </a:r>
          </a:p>
          <a:p>
            <a:pPr marL="342900" indent="-342900">
              <a:buFont typeface="Arial" pitchFamily="34" charset="0"/>
              <a:buChar char="•"/>
            </a:pPr>
            <a:endParaRPr lang="sv-SE" dirty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Natural light, Global Illumination (GI).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Light bounces.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More natural, much more CPU-intensive.</a:t>
            </a:r>
          </a:p>
        </p:txBody>
      </p:sp>
    </p:spTree>
    <p:extLst>
      <p:ext uri="{BB962C8B-B14F-4D97-AF65-F5344CB8AC3E}">
        <p14:creationId xmlns:p14="http://schemas.microsoft.com/office/powerpoint/2010/main" val="47679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813435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Technical quality – Dynamic range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47099"/>
            <a:ext cx="7315200" cy="2417645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The range of colors from darkest black to purest white that can be recorded and stored.</a:t>
            </a:r>
          </a:p>
          <a:p>
            <a:pPr marL="342900" indent="-342900">
              <a:buFont typeface="Arial" pitchFamily="34" charset="0"/>
              <a:buChar char="•"/>
            </a:pPr>
            <a:endParaRPr lang="sv-SE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8" y="2186044"/>
            <a:ext cx="3432177" cy="2574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87" y="2555376"/>
            <a:ext cx="4066567" cy="1249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9552" y="218604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Histogram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8927">
            <a:off x="261085" y="3652690"/>
            <a:ext cx="1144373" cy="817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77667">
            <a:off x="8228222" y="3969289"/>
            <a:ext cx="1023592" cy="687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7615">
            <a:off x="2859973" y="4105276"/>
            <a:ext cx="1445392" cy="648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8823">
            <a:off x="4423774" y="3891903"/>
            <a:ext cx="992485" cy="7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7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1" b="-29911"/>
          <a:stretch/>
        </p:blipFill>
        <p:spPr>
          <a:xfrm>
            <a:off x="5284563" y="762000"/>
            <a:ext cx="3859437" cy="578915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813435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Technical quality – </a:t>
            </a:r>
            <a:r>
              <a:rPr lang="sv-SE" dirty="0" smtClean="0"/>
              <a:t>Dynamic range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1247099"/>
            <a:ext cx="3568883" cy="1617545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The dynamic range of a capture device can be limiting.</a:t>
            </a:r>
          </a:p>
          <a:p>
            <a:endParaRPr lang="sv-S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7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813435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Technical quality – Dynamic range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/>
              <a:t>HDR</a:t>
            </a:r>
            <a:endParaRPr lang="sv-SE" sz="24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9049"/>
            <a:ext cx="7315200" cy="2143801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High Dynamic Range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Represent more tones of colors than ”LDR”.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LDR = 16.7 million colors.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HDR = 79228 trillion trillion colors.</a:t>
            </a:r>
          </a:p>
        </p:txBody>
      </p:sp>
    </p:spTree>
    <p:extLst>
      <p:ext uri="{BB962C8B-B14F-4D97-AF65-F5344CB8AC3E}">
        <p14:creationId xmlns:p14="http://schemas.microsoft.com/office/powerpoint/2010/main" val="371614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813435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Technical quality – Dynamic range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/>
              <a:t>HDR</a:t>
            </a:r>
            <a:endParaRPr lang="sv-SE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5" y="1182960"/>
            <a:ext cx="4385733" cy="1850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81" y="1182961"/>
            <a:ext cx="4405844" cy="1858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303" y="3037434"/>
            <a:ext cx="4077755" cy="17203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5414">
            <a:off x="2434289" y="1340057"/>
            <a:ext cx="1452800" cy="5916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6776" y="1215851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LDR, lowered exposure, details lost</a:t>
            </a:r>
            <a:endParaRPr lang="sv-SE" dirty="0"/>
          </a:p>
        </p:txBody>
      </p:sp>
      <p:sp>
        <p:nvSpPr>
          <p:cNvPr id="12" name="TextBox 11"/>
          <p:cNvSpPr txBox="1"/>
          <p:nvPr/>
        </p:nvSpPr>
        <p:spPr>
          <a:xfrm>
            <a:off x="2805808" y="3087513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HDR, details can be recovered</a:t>
            </a:r>
            <a:endParaRPr lang="sv-SE" dirty="0"/>
          </a:p>
        </p:txBody>
      </p:sp>
      <p:sp>
        <p:nvSpPr>
          <p:cNvPr id="13" name="TextBox 12"/>
          <p:cNvSpPr txBox="1"/>
          <p:nvPr/>
        </p:nvSpPr>
        <p:spPr>
          <a:xfrm>
            <a:off x="157858" y="125866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Overexposed render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96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Technical quality – Contrast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45" y="892969"/>
            <a:ext cx="4877911" cy="3658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040"/>
            <a:ext cx="2935444" cy="1001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83" y="3390040"/>
            <a:ext cx="2952249" cy="10021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7019" y="1991282"/>
            <a:ext cx="1583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/>
              <a:t>Low Contrast</a:t>
            </a:r>
          </a:p>
          <a:p>
            <a:r>
              <a:rPr lang="sv-SE" sz="1600" dirty="0" smtClean="0"/>
              <a:t>Narrow use of the availible dynamic range</a:t>
            </a:r>
            <a:endParaRPr lang="sv-SE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000748" y="1991282"/>
            <a:ext cx="2143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/>
              <a:t>High Contrast</a:t>
            </a:r>
          </a:p>
          <a:p>
            <a:r>
              <a:rPr lang="sv-SE" sz="1600" dirty="0" smtClean="0"/>
              <a:t>Use all of the availible dynamic range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208187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Technical quality – </a:t>
            </a:r>
            <a:r>
              <a:rPr lang="sv-SE" dirty="0" smtClean="0"/>
              <a:t>Saturation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63" y="872719"/>
            <a:ext cx="5173675" cy="3880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274238"/>
            <a:ext cx="1985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/>
              <a:t>Low Saturation</a:t>
            </a:r>
          </a:p>
          <a:p>
            <a:r>
              <a:rPr lang="sv-SE" sz="1600" dirty="0" smtClean="0"/>
              <a:t>Muted colors, but not totally desaturated.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8838" y="2274238"/>
            <a:ext cx="2010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/>
              <a:t>High Saturation</a:t>
            </a:r>
          </a:p>
          <a:p>
            <a:r>
              <a:rPr lang="sv-SE" sz="1600" dirty="0" smtClean="0"/>
              <a:t>Vivid colors.</a:t>
            </a:r>
          </a:p>
          <a:p>
            <a:r>
              <a:rPr lang="sv-SE" sz="1600" dirty="0" smtClean="0"/>
              <a:t>Can easily look exaggerated.</a:t>
            </a:r>
          </a:p>
        </p:txBody>
      </p:sp>
    </p:spTree>
    <p:extLst>
      <p:ext uri="{BB962C8B-B14F-4D97-AF65-F5344CB8AC3E}">
        <p14:creationId xmlns:p14="http://schemas.microsoft.com/office/powerpoint/2010/main" val="257672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Technical quality – Resolution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/>
              <a:t>What is a pixel?</a:t>
            </a:r>
            <a:endParaRPr lang="sv-SE" sz="2400" dirty="0">
              <a:solidFill>
                <a:schemeClr val="tx1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57200" y="1751923"/>
            <a:ext cx="7315200" cy="1400851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PixEl, Picture Element.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Smallest building block of a digital picture.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One color only!</a:t>
            </a:r>
          </a:p>
        </p:txBody>
      </p:sp>
    </p:spTree>
    <p:extLst>
      <p:ext uri="{BB962C8B-B14F-4D97-AF65-F5344CB8AC3E}">
        <p14:creationId xmlns:p14="http://schemas.microsoft.com/office/powerpoint/2010/main" val="38349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02" y="1111722"/>
            <a:ext cx="5486295" cy="365753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Technical quality – Resolution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/>
              <a:t>What is a pixel?</a:t>
            </a:r>
            <a:endParaRPr lang="sv-SE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01" y="1111722"/>
            <a:ext cx="5486295" cy="3657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02" y="1111722"/>
            <a:ext cx="5486295" cy="36575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29325" y="2640449"/>
            <a:ext cx="1123950" cy="600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/>
        </p:nvSpPr>
        <p:spPr>
          <a:xfrm>
            <a:off x="5105400" y="2482208"/>
            <a:ext cx="1123950" cy="600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5333998" y="2641395"/>
            <a:ext cx="1123950" cy="600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02" y="1112667"/>
            <a:ext cx="5486295" cy="36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4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PPI, Pixels Per </a:t>
            </a:r>
            <a:r>
              <a:rPr lang="sv-SE" dirty="0">
                <a:solidFill>
                  <a:schemeClr val="tx1"/>
                </a:solidFill>
              </a:rPr>
              <a:t>I</a:t>
            </a:r>
            <a:r>
              <a:rPr lang="sv-SE" dirty="0" smtClean="0">
                <a:solidFill>
                  <a:schemeClr val="tx1"/>
                </a:solidFill>
              </a:rPr>
              <a:t>nch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DPI, Dots Per Inch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Great confusion.</a:t>
            </a:r>
          </a:p>
          <a:p>
            <a:pPr marL="342900" indent="-342900">
              <a:buFont typeface="Arial" pitchFamily="34" charset="0"/>
              <a:buChar char="•"/>
            </a:pPr>
            <a:endParaRPr lang="sv-SE" dirty="0" smtClean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51832"/>
            <a:ext cx="7772400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mtClean="0"/>
              <a:t>Technical quality – Resolution</a:t>
            </a:r>
            <a:br>
              <a:rPr lang="sv-SE" smtClean="0"/>
            </a:br>
            <a:r>
              <a:rPr lang="sv-SE" sz="2400" smtClean="0"/>
              <a:t>Printing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03265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25" y="2640098"/>
            <a:ext cx="4803775" cy="200095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Technical quality – Resolution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/>
              <a:t>Printing</a:t>
            </a:r>
            <a:endParaRPr lang="sv-SE" sz="2400" dirty="0">
              <a:solidFill>
                <a:schemeClr val="tx1"/>
              </a:solidFill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457200" y="1532848"/>
            <a:ext cx="5476875" cy="1974733"/>
          </a:xfrm>
        </p:spPr>
        <p:txBody>
          <a:bodyPr>
            <a:normAutofit fontScale="85000" lnSpcReduction="20000"/>
          </a:bodyPr>
          <a:lstStyle/>
          <a:p>
            <a:r>
              <a:rPr lang="sv-SE" dirty="0" smtClean="0">
                <a:solidFill>
                  <a:schemeClr val="tx1"/>
                </a:solidFill>
              </a:rPr>
              <a:t>How many PPI:s do I need?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 smtClean="0">
                <a:solidFill>
                  <a:schemeClr val="tx1"/>
                </a:solidFill>
              </a:rPr>
              <a:t>	The answer: It depends!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	</a:t>
            </a:r>
            <a:r>
              <a:rPr lang="sv-SE" dirty="0" smtClean="0">
                <a:solidFill>
                  <a:schemeClr val="tx1"/>
                </a:solidFill>
              </a:rPr>
              <a:t>	Details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	</a:t>
            </a:r>
            <a:r>
              <a:rPr lang="sv-SE" dirty="0" smtClean="0">
                <a:solidFill>
                  <a:schemeClr val="tx1"/>
                </a:solidFill>
              </a:rPr>
              <a:t>	Viewing distance &amp; physical size.</a:t>
            </a:r>
          </a:p>
          <a:p>
            <a:r>
              <a:rPr lang="sv-SE" dirty="0">
                <a:solidFill>
                  <a:schemeClr val="tx1"/>
                </a:solidFill>
              </a:rPr>
              <a:t>	</a:t>
            </a:r>
            <a:endParaRPr lang="sv-S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1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Technical quality – Resolution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/>
              <a:t>Printing</a:t>
            </a:r>
            <a:endParaRPr lang="sv-SE" sz="2400" dirty="0">
              <a:solidFill>
                <a:schemeClr val="tx1"/>
              </a:solidFill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457200" y="1247098"/>
            <a:ext cx="7581900" cy="3132021"/>
          </a:xfrm>
        </p:spPr>
        <p:txBody>
          <a:bodyPr>
            <a:normAutofit fontScale="85000" lnSpcReduction="20000"/>
          </a:bodyPr>
          <a:lstStyle/>
          <a:p>
            <a:r>
              <a:rPr lang="sv-SE" dirty="0" smtClean="0">
                <a:solidFill>
                  <a:schemeClr val="tx1"/>
                </a:solidFill>
              </a:rPr>
              <a:t>How many PPI:s do I need?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 smtClean="0">
                <a:solidFill>
                  <a:schemeClr val="tx1"/>
                </a:solidFill>
              </a:rPr>
              <a:t>Rules of thumb: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Smaller prints, 200 – 300 PPI.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Larger </a:t>
            </a:r>
            <a:r>
              <a:rPr lang="sv-SE" dirty="0">
                <a:solidFill>
                  <a:schemeClr val="tx1"/>
                </a:solidFill>
              </a:rPr>
              <a:t>prints, 100 – 200 PPI</a:t>
            </a:r>
            <a:r>
              <a:rPr lang="sv-SE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Large poster prints, 50 – 100 PPI.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300 PPI is enough for almost everything!</a:t>
            </a:r>
            <a:endParaRPr lang="sv-SE" dirty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Y</a:t>
            </a:r>
            <a:r>
              <a:rPr lang="sv-SE" dirty="0" smtClean="0">
                <a:solidFill>
                  <a:schemeClr val="tx1"/>
                </a:solidFill>
              </a:rPr>
              <a:t>ou </a:t>
            </a:r>
            <a:r>
              <a:rPr lang="sv-SE" b="1" dirty="0" smtClean="0">
                <a:solidFill>
                  <a:schemeClr val="tx1"/>
                </a:solidFill>
              </a:rPr>
              <a:t>never ever </a:t>
            </a:r>
            <a:r>
              <a:rPr lang="sv-SE" dirty="0" smtClean="0">
                <a:solidFill>
                  <a:schemeClr val="tx1"/>
                </a:solidFill>
              </a:rPr>
              <a:t>need more than 400 PPI!</a:t>
            </a:r>
          </a:p>
          <a:p>
            <a:endParaRPr lang="sv-SE" dirty="0" smtClean="0">
              <a:solidFill>
                <a:schemeClr val="tx1"/>
              </a:solidFill>
            </a:endParaRPr>
          </a:p>
          <a:p>
            <a:r>
              <a:rPr lang="sv-SE" dirty="0" smtClean="0">
                <a:solidFill>
                  <a:schemeClr val="tx1"/>
                </a:solidFill>
              </a:rPr>
              <a:t>See for yourselves!</a:t>
            </a:r>
          </a:p>
          <a:p>
            <a:endParaRPr lang="sv-S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Technical quality – Resolution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/>
              <a:t>Printing</a:t>
            </a:r>
            <a:endParaRPr lang="sv-SE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697694" y="2362230"/>
            <a:ext cx="1816906" cy="23512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dist="63500" dir="366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5041" y="205574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prstClr val="black"/>
                </a:solidFill>
              </a:rPr>
              <a:t>8.5”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714" y="3353209"/>
            <a:ext cx="50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prstClr val="black"/>
                </a:solidFill>
              </a:rPr>
              <a:t>11”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8861" y="324200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prstClr val="black"/>
                </a:solidFill>
              </a:rPr>
              <a:t>Letter</a:t>
            </a:r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24" y="3149902"/>
            <a:ext cx="920547" cy="3322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38451" y="316854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Render at 300 PPI</a:t>
            </a:r>
            <a:endParaRPr lang="sv-SE" dirty="0"/>
          </a:p>
        </p:txBody>
      </p:sp>
      <p:sp>
        <p:nvSpPr>
          <p:cNvPr id="16" name="Rectangle 15"/>
          <p:cNvSpPr>
            <a:spLocks noChangeAspect="1"/>
          </p:cNvSpPr>
          <p:nvPr/>
        </p:nvSpPr>
        <p:spPr>
          <a:xfrm>
            <a:off x="6056243" y="2362230"/>
            <a:ext cx="1816906" cy="23512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dist="63500" dir="366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8870" y="201890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prstClr val="black"/>
                </a:solidFill>
              </a:rPr>
              <a:t>2550 pixels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7435448" y="324200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prstClr val="black"/>
                </a:solidFill>
              </a:rPr>
              <a:t>3300 pixels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3454" y="3103502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>
                <a:solidFill>
                  <a:prstClr val="black"/>
                </a:solidFill>
              </a:rPr>
              <a:t>Digital picture</a:t>
            </a:r>
          </a:p>
          <a:p>
            <a:pPr algn="ctr"/>
            <a:r>
              <a:rPr lang="sv-SE" dirty="0" smtClean="0">
                <a:solidFill>
                  <a:prstClr val="black"/>
                </a:solidFill>
              </a:rPr>
              <a:t>8.4 MP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6601" y="3619791"/>
            <a:ext cx="190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/>
              <a:t>8.5 x 300 = 2550</a:t>
            </a:r>
          </a:p>
          <a:p>
            <a:pPr algn="ctr"/>
            <a:r>
              <a:rPr lang="sv-SE" dirty="0" smtClean="0"/>
              <a:t>11 x 300 = 3300</a:t>
            </a:r>
            <a:endParaRPr lang="sv-SE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457199" y="1348757"/>
            <a:ext cx="7943850" cy="85481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Print an image in letter size with 300 PPI.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What dimensions (pixels) should our render have?</a:t>
            </a:r>
            <a:endParaRPr lang="sv-SE" dirty="0">
              <a:solidFill>
                <a:schemeClr val="tx1"/>
              </a:solidFill>
            </a:endParaRPr>
          </a:p>
          <a:p>
            <a:endParaRPr lang="sv-S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5275"/>
            <a:ext cx="9155907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Technical quality – Resolution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/>
              <a:t>Printing</a:t>
            </a:r>
            <a:endParaRPr lang="sv-SE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369332" y="2642622"/>
            <a:ext cx="2880000" cy="16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dist="63500" dir="366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3506" y="227329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prstClr val="black"/>
                </a:solidFill>
              </a:rPr>
              <a:t>1920 pixels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-491160" y="331397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prstClr val="black"/>
                </a:solidFill>
              </a:rPr>
              <a:t>1080 pixels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794" y="3313975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prstClr val="black"/>
                </a:solidFill>
              </a:rPr>
              <a:t>Digital image</a:t>
            </a:r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7222">
            <a:off x="3300967" y="3570588"/>
            <a:ext cx="920547" cy="332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94459" y="4039790"/>
            <a:ext cx="186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prstClr val="black"/>
                </a:solidFill>
              </a:rPr>
              <a:t>1920 / 200 = 9.6</a:t>
            </a:r>
          </a:p>
          <a:p>
            <a:pPr algn="ctr"/>
            <a:r>
              <a:rPr lang="sv-SE" dirty="0" smtClean="0">
                <a:solidFill>
                  <a:prstClr val="black"/>
                </a:solidFill>
              </a:rPr>
              <a:t>1080 / 200 = 5.4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463952" y="1431633"/>
            <a:ext cx="7943850" cy="854811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I have an image file that is 1920 x 1080 pixels.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What is the largest physical print I can create at 200 PPI?</a:t>
            </a:r>
            <a:endParaRPr lang="sv-SE" dirty="0">
              <a:solidFill>
                <a:schemeClr val="tx1"/>
              </a:solidFill>
            </a:endParaRPr>
          </a:p>
          <a:p>
            <a:endParaRPr lang="sv-SE" dirty="0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6095186" y="2635137"/>
            <a:ext cx="2880000" cy="16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dist="63500" dir="366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54500" y="227329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prstClr val="black"/>
                </a:solidFill>
              </a:rPr>
              <a:t>9.6”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5613077" y="331397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prstClr val="black"/>
                </a:solidFill>
              </a:rPr>
              <a:t>5.4”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67187" y="331397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prstClr val="black"/>
                </a:solidFill>
              </a:rPr>
              <a:t>Physical print</a:t>
            </a:r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2460">
            <a:off x="4994992" y="3623645"/>
            <a:ext cx="920547" cy="33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8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Thanks for your attention!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47099"/>
            <a:ext cx="3886200" cy="1215766"/>
          </a:xfrm>
        </p:spPr>
        <p:txBody>
          <a:bodyPr/>
          <a:lstStyle/>
          <a:p>
            <a:endParaRPr lang="sv-SE" dirty="0" smtClean="0"/>
          </a:p>
          <a:p>
            <a:r>
              <a:rPr lang="sv-SE" dirty="0" smtClean="0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2918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Who am I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Amateur photographer since 1998.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Digitally since 2000.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Interest peak 2005 – 2008.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Shoots with Canon EOS 5D Mark II + bunch of lenses. Mostly primes.</a:t>
            </a:r>
          </a:p>
        </p:txBody>
      </p:sp>
      <p:sp>
        <p:nvSpPr>
          <p:cNvPr id="5" name="Underrubrik 2"/>
          <p:cNvSpPr txBox="1">
            <a:spLocks/>
          </p:cNvSpPr>
          <p:nvPr/>
        </p:nvSpPr>
        <p:spPr>
          <a:xfrm>
            <a:off x="609600" y="1361399"/>
            <a:ext cx="4826000" cy="1343701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Master in Computer Science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R&amp;D Developer @ Configura since 2005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In Grand Rapids, 3 years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1800" dirty="0" smtClean="0"/>
              <a:t>Works currently in Gothenburg, Sweden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8278">
            <a:off x="5758170" y="2344041"/>
            <a:ext cx="2629284" cy="1971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289036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/>
              <a:t>Amateur photographer since 1998.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/>
              <a:t>Digitally since 2000.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/>
              <a:t>Interest peak 2005 – 2008.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/>
              <a:t>Shoots with Canon EOS 5D Mark II + bunch of lenses. Mostly primes.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Disclaimer</a:t>
            </a:r>
            <a:br>
              <a:rPr lang="sv-SE" dirty="0" smtClean="0">
                <a:solidFill>
                  <a:schemeClr val="tx1"/>
                </a:solidFill>
              </a:rPr>
            </a:b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47099"/>
            <a:ext cx="7048501" cy="2374783"/>
          </a:xfrm>
        </p:spPr>
        <p:txBody>
          <a:bodyPr>
            <a:norm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sv-SE" dirty="0" smtClean="0">
                <a:solidFill>
                  <a:schemeClr val="tx1"/>
                </a:solidFill>
              </a:rPr>
              <a:t>No formal education in photography.</a:t>
            </a:r>
          </a:p>
          <a:p>
            <a:pPr marL="342900" indent="-342900">
              <a:buBlip>
                <a:blip r:embed="rId2"/>
              </a:buBlip>
            </a:pPr>
            <a:r>
              <a:rPr lang="sv-SE" dirty="0" smtClean="0">
                <a:solidFill>
                  <a:schemeClr val="tx1"/>
                </a:solidFill>
              </a:rPr>
              <a:t>Passionate engineer.</a:t>
            </a:r>
          </a:p>
          <a:p>
            <a:pPr marL="342900" indent="-342900">
              <a:buBlip>
                <a:blip r:embed="rId2"/>
              </a:buBlip>
            </a:pPr>
            <a:r>
              <a:rPr lang="sv-SE" dirty="0" smtClean="0">
                <a:solidFill>
                  <a:schemeClr val="tx1"/>
                </a:solidFill>
              </a:rPr>
              <a:t>Tend to get technical.</a:t>
            </a:r>
            <a:endParaRPr lang="sv-SE" sz="1800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545431"/>
            <a:ext cx="3200400" cy="284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6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What makes a good image?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57200" y="1247099"/>
            <a:ext cx="4267200" cy="2167614"/>
          </a:xfrm>
        </p:spPr>
        <p:txBody>
          <a:bodyPr>
            <a:normAutofit/>
          </a:bodyPr>
          <a:lstStyle/>
          <a:p>
            <a:r>
              <a:rPr lang="sv-SE" dirty="0" smtClean="0"/>
              <a:t>Photo realism </a:t>
            </a:r>
            <a:r>
              <a:rPr lang="sv-SE" dirty="0"/>
              <a:t>≠</a:t>
            </a:r>
            <a:r>
              <a:rPr lang="sv-SE" dirty="0" smtClean="0"/>
              <a:t> Good image?</a:t>
            </a:r>
          </a:p>
          <a:p>
            <a:endParaRPr lang="sv-SE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“</a:t>
            </a:r>
            <a:r>
              <a:rPr lang="sv-SE" dirty="0" smtClean="0"/>
              <a:t>Soft” quality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/>
              <a:t>Technical quality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51832"/>
            <a:ext cx="7772400" cy="1102519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Soft </a:t>
            </a:r>
            <a:r>
              <a:rPr lang="sv-SE" dirty="0"/>
              <a:t>quality – Light &amp; Lighting</a:t>
            </a:r>
            <a:r>
              <a:rPr lang="sv-SE" dirty="0" smtClean="0">
                <a:solidFill>
                  <a:schemeClr val="tx1"/>
                </a:solidFill>
              </a:rPr>
              <a:t/>
            </a:r>
            <a:br>
              <a:rPr lang="sv-SE" dirty="0" smtClean="0">
                <a:solidFill>
                  <a:schemeClr val="tx1"/>
                </a:solidFill>
              </a:rPr>
            </a:b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247099"/>
            <a:ext cx="7248525" cy="261767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Light is (almost) everything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smtClean="0">
                <a:solidFill>
                  <a:schemeClr val="tx1"/>
                </a:solidFill>
              </a:rPr>
              <a:t>in image creation.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Without light, no image.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Light creates shadows, colors and contrast.</a:t>
            </a:r>
          </a:p>
          <a:p>
            <a:pPr marL="342900" indent="-342900">
              <a:buFont typeface="Arial" pitchFamily="34" charset="0"/>
              <a:buChar char="•"/>
            </a:pPr>
            <a:endParaRPr lang="sv-SE" dirty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v-SE" dirty="0" smtClean="0">
                <a:solidFill>
                  <a:schemeClr val="tx1"/>
                </a:solidFill>
              </a:rPr>
              <a:t>Low standing light, ”rake light”, enhances texture and increases contrast</a:t>
            </a:r>
            <a:endParaRPr lang="sv-S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-40616"/>
            <a:ext cx="8543925" cy="4805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58975"/>
            <a:ext cx="7772400" cy="1084050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Soft quality – Light &amp; Lighting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sz="2400" dirty="0" smtClean="0"/>
              <a:t>Bad lighting</a:t>
            </a:r>
            <a:r>
              <a:rPr lang="sv-SE" dirty="0" smtClean="0">
                <a:solidFill>
                  <a:schemeClr val="tx1"/>
                </a:solidFill>
              </a:rPr>
              <a:t/>
            </a:r>
            <a:br>
              <a:rPr lang="sv-SE" dirty="0" smtClean="0">
                <a:solidFill>
                  <a:schemeClr val="tx1"/>
                </a:solidFill>
              </a:rPr>
            </a:br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8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7" y="-80203"/>
            <a:ext cx="8617643" cy="4847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58975"/>
            <a:ext cx="7772400" cy="691144"/>
          </a:xfrm>
        </p:spPr>
        <p:txBody>
          <a:bodyPr/>
          <a:lstStyle/>
          <a:p>
            <a:r>
              <a:rPr lang="sv-SE" dirty="0"/>
              <a:t>Soft quality – Light &amp; </a:t>
            </a:r>
            <a:r>
              <a:rPr lang="sv-SE" dirty="0" smtClean="0"/>
              <a:t>Lighting</a:t>
            </a:r>
            <a:r>
              <a:rPr lang="sv-SE" dirty="0"/>
              <a:t/>
            </a:r>
            <a:br>
              <a:rPr lang="sv-SE" dirty="0"/>
            </a:br>
            <a:r>
              <a:rPr lang="sv-SE" sz="2400" dirty="0" smtClean="0"/>
              <a:t>Better lighting</a:t>
            </a:r>
            <a:r>
              <a:rPr lang="sv-SE" dirty="0"/>
              <a:t/>
            </a:r>
            <a:br>
              <a:rPr lang="sv-SE" dirty="0"/>
            </a:br>
            <a:r>
              <a:rPr lang="sv-SE" dirty="0" smtClean="0">
                <a:solidFill>
                  <a:schemeClr val="tx1"/>
                </a:solidFill>
              </a:rPr>
              <a:t/>
            </a:r>
            <a:br>
              <a:rPr lang="sv-SE" dirty="0" smtClean="0">
                <a:solidFill>
                  <a:schemeClr val="tx1"/>
                </a:solidFill>
              </a:rPr>
            </a:br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figura Powerpoint Template 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Configura-11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Configura-11_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figura-11_chapter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figura-11_chapter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nfigura-11_chapter 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onfigura-11_chapter 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onfigura-11_chapter 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Configura-11_chapter 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Configura-11_chapter 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Configura-11_chapter 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17010CF7738A49B161787277CA026D" ma:contentTypeVersion="0" ma:contentTypeDescription="Create a new document." ma:contentTypeScope="" ma:versionID="f7e1d1cfda302ca9664e1f75563fea56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DE6586-E88D-456E-B0DC-29A9AF48BC34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B513151-1EB3-4E10-980B-D64A5CC82F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AEF93275-5AF5-43F1-A8B5-B89290A30D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Configura Powerpoint Template 2011</Template>
  <TotalTime>14777</TotalTime>
  <Words>811</Words>
  <Application>Microsoft Office PowerPoint</Application>
  <PresentationFormat>On-screen Show (16:9)</PresentationFormat>
  <Paragraphs>154</Paragraphs>
  <Slides>31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Configura Powerpoint Template 2011</vt:lpstr>
      <vt:lpstr>Configura-11_chapter 2</vt:lpstr>
      <vt:lpstr>Configura-11_chapter 3</vt:lpstr>
      <vt:lpstr>Configura-11_chapter 4</vt:lpstr>
      <vt:lpstr>Configura-11_chapter 5</vt:lpstr>
      <vt:lpstr>Configura-11_chapter 6</vt:lpstr>
      <vt:lpstr>Configura-11_chapter 7</vt:lpstr>
      <vt:lpstr>Configura-11_chapter 8</vt:lpstr>
      <vt:lpstr>Configura-11_chapter 9</vt:lpstr>
      <vt:lpstr>Configura-11_black</vt:lpstr>
      <vt:lpstr>Configura-11_white</vt:lpstr>
      <vt:lpstr>The Art of Image Creation in</vt:lpstr>
      <vt:lpstr>PowerPoint Presentation</vt:lpstr>
      <vt:lpstr>PowerPoint Presentation</vt:lpstr>
      <vt:lpstr>Who am I</vt:lpstr>
      <vt:lpstr>Disclaimer </vt:lpstr>
      <vt:lpstr>What makes a good image?</vt:lpstr>
      <vt:lpstr>Soft quality – Light &amp; Lighting </vt:lpstr>
      <vt:lpstr>Soft quality – Light &amp; Lighting Bad lighting </vt:lpstr>
      <vt:lpstr>Soft quality – Light &amp; Lighting Better lighting  </vt:lpstr>
      <vt:lpstr>PowerPoint Presentation</vt:lpstr>
      <vt:lpstr>Soft quality – Composition Rule of thirds </vt:lpstr>
      <vt:lpstr>Soft quality – Composition Rule of thirds </vt:lpstr>
      <vt:lpstr>Soft quality – Composition Depth Of Field (DOF) </vt:lpstr>
      <vt:lpstr>Soft quality – Composition Depth Of Field (DOF) </vt:lpstr>
      <vt:lpstr>Soft quality – Composition Depth Of Field (DOF) </vt:lpstr>
      <vt:lpstr>Soft quality – Compostion  </vt:lpstr>
      <vt:lpstr>Technical quality – Natural Light rendering</vt:lpstr>
      <vt:lpstr>Technical quality – Dynamic range</vt:lpstr>
      <vt:lpstr>Technical quality – Dynamic range</vt:lpstr>
      <vt:lpstr>Technical quality – Dynamic range HDR</vt:lpstr>
      <vt:lpstr>Technical quality – Dynamic range HDR</vt:lpstr>
      <vt:lpstr>Technical quality – Contrast</vt:lpstr>
      <vt:lpstr>Technical quality – Saturation</vt:lpstr>
      <vt:lpstr>Technical quality – Resolution What is a pixel?</vt:lpstr>
      <vt:lpstr>Technical quality – Resolution What is a pixel?</vt:lpstr>
      <vt:lpstr>PowerPoint Presentation</vt:lpstr>
      <vt:lpstr>Technical quality – Resolution Printing</vt:lpstr>
      <vt:lpstr>Technical quality – Resolution Printing</vt:lpstr>
      <vt:lpstr>Technical quality – Resolution Printing</vt:lpstr>
      <vt:lpstr>Technical quality – Resolution Printing</vt:lpstr>
      <vt:lpstr>Thanks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Andreas Ekbom</dc:creator>
  <cp:lastModifiedBy>Andreas Ekbom</cp:lastModifiedBy>
  <cp:revision>104</cp:revision>
  <cp:lastPrinted>2009-01-30T12:30:53Z</cp:lastPrinted>
  <dcterms:created xsi:type="dcterms:W3CDTF">2011-10-07T09:42:36Z</dcterms:created>
  <dcterms:modified xsi:type="dcterms:W3CDTF">2011-10-26T07:40:24Z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0x010100A417010CF7738A49B161787277CA026D</vt:lpwstr>
  </property>
</Properties>
</file>